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308" r:id="rId3"/>
    <p:sldId id="275" r:id="rId4"/>
    <p:sldId id="311" r:id="rId5"/>
    <p:sldId id="312" r:id="rId6"/>
    <p:sldId id="313" r:id="rId7"/>
    <p:sldId id="310" r:id="rId8"/>
    <p:sldId id="30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0" autoAdjust="0"/>
    <p:restoredTop sz="94660"/>
  </p:normalViewPr>
  <p:slideViewPr>
    <p:cSldViewPr>
      <p:cViewPr>
        <p:scale>
          <a:sx n="70" d="100"/>
          <a:sy n="70" d="100"/>
        </p:scale>
        <p:origin x="-115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F8C83CF-C987-47B0-8E22-D5CDFD838AC1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EAC240-871A-4856-ADEC-9F7D9AC405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>
    <p:fad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0887" y="1524000"/>
            <a:ext cx="68580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 smtClean="0"/>
              <a:t>O</a:t>
            </a:r>
            <a:r>
              <a:rPr lang="en-US" sz="3100" dirty="0" smtClean="0"/>
              <a:t>IL </a:t>
            </a:r>
            <a:r>
              <a:rPr lang="en-US" sz="5300" dirty="0" smtClean="0"/>
              <a:t>W</a:t>
            </a:r>
            <a:r>
              <a:rPr lang="en-US" sz="3100" dirty="0" smtClean="0"/>
              <a:t>ELL </a:t>
            </a:r>
            <a:r>
              <a:rPr lang="en-US" sz="5300" dirty="0" smtClean="0"/>
              <a:t>M</a:t>
            </a:r>
            <a:r>
              <a:rPr lang="en-US" sz="3100" dirty="0" smtClean="0"/>
              <a:t>ONITORING </a:t>
            </a:r>
            <a:r>
              <a:rPr lang="en-US" sz="5300" dirty="0" smtClean="0"/>
              <a:t>S</a:t>
            </a:r>
            <a:r>
              <a:rPr lang="en-US" sz="3100" dirty="0" smtClean="0"/>
              <a:t>YSTEM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200" dirty="0" smtClean="0"/>
              <a:t>(E.E.C.S. TEAM)</a:t>
            </a: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3810000"/>
            <a:ext cx="5334000" cy="1752600"/>
          </a:xfrm>
        </p:spPr>
        <p:txBody>
          <a:bodyPr>
            <a:normAutofit/>
          </a:bodyPr>
          <a:lstStyle/>
          <a:p>
            <a:pPr algn="ctr"/>
            <a:r>
              <a:rPr lang="en-US" u="sng" dirty="0" smtClean="0"/>
              <a:t>Presented By:-</a:t>
            </a:r>
          </a:p>
          <a:p>
            <a:pPr algn="ctr"/>
            <a:r>
              <a:rPr lang="en-US" dirty="0" smtClean="0"/>
              <a:t>Louis </a:t>
            </a:r>
            <a:r>
              <a:rPr lang="en-US" dirty="0" err="1" smtClean="0"/>
              <a:t>Bengtson</a:t>
            </a:r>
            <a:r>
              <a:rPr lang="en-US" dirty="0" smtClean="0"/>
              <a:t> </a:t>
            </a:r>
            <a:r>
              <a:rPr lang="en-US" dirty="0"/>
              <a:t>- Software</a:t>
            </a:r>
          </a:p>
          <a:p>
            <a:pPr algn="ctr"/>
            <a:r>
              <a:rPr lang="en-US" dirty="0" err="1" smtClean="0"/>
              <a:t>Kaleb</a:t>
            </a:r>
            <a:r>
              <a:rPr lang="en-US" dirty="0" smtClean="0"/>
              <a:t> </a:t>
            </a:r>
            <a:r>
              <a:rPr lang="en-US" dirty="0" err="1" smtClean="0"/>
              <a:t>Stunkard</a:t>
            </a:r>
            <a:r>
              <a:rPr lang="en-US" dirty="0" smtClean="0"/>
              <a:t> - </a:t>
            </a:r>
            <a:r>
              <a:rPr lang="en-US" dirty="0"/>
              <a:t>Input</a:t>
            </a:r>
          </a:p>
          <a:p>
            <a:pPr algn="ctr"/>
            <a:r>
              <a:rPr lang="en-US" dirty="0" err="1"/>
              <a:t>Jimit</a:t>
            </a:r>
            <a:r>
              <a:rPr lang="en-US" dirty="0"/>
              <a:t> Shah - Output</a:t>
            </a:r>
          </a:p>
        </p:txBody>
      </p:sp>
      <p:pic>
        <p:nvPicPr>
          <p:cNvPr id="14340" name="Picture 4" descr="http://financialnews.desinformado.com/wp-content/uploads/2010/07/Harris_Corpor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5791200"/>
            <a:ext cx="2933700" cy="798019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057400" y="228600"/>
            <a:ext cx="6858000" cy="979962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  <a:r>
              <a:rPr kumimoji="0" lang="en-US" b="1" i="0" u="none" strike="noStrike" kern="1200" cap="small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rd</a:t>
            </a:r>
            <a:r>
              <a:rPr kumimoji="0" lang="en-US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Annual Progress Energy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Senior Design Symposium</a:t>
            </a:r>
            <a:endParaRPr kumimoji="0" lang="en-US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http://www.cs.ucf.edu/courses/testpage/largeUCF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5989"/>
            <a:ext cx="2185916" cy="82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upload.wikimedia.org/wikipedia/de/thumb/6/62/Progress_Energy_logo.svg/800px-Progress_Energy_logo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5715000"/>
            <a:ext cx="3505200" cy="63531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>
            <a:stCxn id="27650" idx="3"/>
            <a:endCxn id="27652" idx="1"/>
          </p:cNvCxnSpPr>
          <p:nvPr/>
        </p:nvCxnSpPr>
        <p:spPr>
          <a:xfrm>
            <a:off x="1600200" y="1409700"/>
            <a:ext cx="479761" cy="1588"/>
          </a:xfrm>
          <a:prstGeom prst="straightConnector1">
            <a:avLst/>
          </a:prstGeom>
          <a:ln w="47625" cap="rnd">
            <a:prstDash val="sysDash"/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5"/>
          <p:cNvGrpSpPr/>
          <p:nvPr/>
        </p:nvGrpSpPr>
        <p:grpSpPr>
          <a:xfrm>
            <a:off x="2079961" y="304800"/>
            <a:ext cx="1325217" cy="1828800"/>
            <a:chOff x="2941983" y="304800"/>
            <a:chExt cx="1325217" cy="1828800"/>
          </a:xfrm>
        </p:grpSpPr>
        <p:pic>
          <p:nvPicPr>
            <p:cNvPr id="27652" name="Picture 4" descr="http://www.ginlong.com/images/200908/GL-PMG-500A_photo_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41983" y="685800"/>
              <a:ext cx="1325217" cy="1447800"/>
            </a:xfrm>
            <a:prstGeom prst="rect">
              <a:avLst/>
            </a:prstGeom>
            <a:noFill/>
          </p:spPr>
        </p:pic>
        <p:sp>
          <p:nvSpPr>
            <p:cNvPr id="15" name="TextBox 14"/>
            <p:cNvSpPr txBox="1"/>
            <p:nvPr/>
          </p:nvSpPr>
          <p:spPr>
            <a:xfrm>
              <a:off x="2985141" y="304800"/>
              <a:ext cx="115348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Generator</a:t>
              </a:r>
              <a:endParaRPr lang="en-US" sz="1600" dirty="0"/>
            </a:p>
          </p:txBody>
        </p:sp>
      </p:grpSp>
      <p:pic>
        <p:nvPicPr>
          <p:cNvPr id="23" name="Content Placeholder 4" descr="boxwithfunnel1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rcRect l="29455" t="8722" r="26337" b="8419"/>
          <a:stretch>
            <a:fillRect/>
          </a:stretch>
        </p:blipFill>
        <p:spPr>
          <a:xfrm rot="1228966">
            <a:off x="6937886" y="5008563"/>
            <a:ext cx="1174750" cy="1539875"/>
          </a:xfrm>
        </p:spPr>
      </p:pic>
      <p:grpSp>
        <p:nvGrpSpPr>
          <p:cNvPr id="3" name="Group 17"/>
          <p:cNvGrpSpPr/>
          <p:nvPr/>
        </p:nvGrpSpPr>
        <p:grpSpPr>
          <a:xfrm>
            <a:off x="294768" y="304800"/>
            <a:ext cx="1305432" cy="1828799"/>
            <a:chOff x="381000" y="304800"/>
            <a:chExt cx="1305432" cy="1828799"/>
          </a:xfrm>
        </p:grpSpPr>
        <p:pic>
          <p:nvPicPr>
            <p:cNvPr id="27650" name="Picture 2" descr="Wave turbin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685800"/>
              <a:ext cx="1305432" cy="1447799"/>
            </a:xfrm>
            <a:prstGeom prst="rect">
              <a:avLst/>
            </a:prstGeom>
            <a:noFill/>
          </p:spPr>
        </p:pic>
        <p:sp>
          <p:nvSpPr>
            <p:cNvPr id="17" name="TextBox 16"/>
            <p:cNvSpPr txBox="1"/>
            <p:nvPr/>
          </p:nvSpPr>
          <p:spPr>
            <a:xfrm>
              <a:off x="457200" y="304800"/>
              <a:ext cx="1143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Turbine</a:t>
              </a:r>
              <a:endParaRPr lang="en-US" sz="1600" dirty="0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352800" y="2514600"/>
            <a:ext cx="2057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INPUT</a:t>
            </a:r>
          </a:p>
        </p:txBody>
      </p:sp>
      <p:cxnSp>
        <p:nvCxnSpPr>
          <p:cNvPr id="48" name="Straight Arrow Connector 47"/>
          <p:cNvCxnSpPr>
            <a:stCxn id="44" idx="2"/>
            <a:endCxn id="50" idx="0"/>
          </p:cNvCxnSpPr>
          <p:nvPr/>
        </p:nvCxnSpPr>
        <p:spPr>
          <a:xfrm rot="5400000">
            <a:off x="3822532" y="3442900"/>
            <a:ext cx="1117937" cy="1588"/>
          </a:xfrm>
          <a:prstGeom prst="straightConnector1">
            <a:avLst/>
          </a:prstGeom>
          <a:ln w="47625" cap="rnd">
            <a:prstDash val="sysDash"/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971800" y="4001869"/>
            <a:ext cx="28194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SIGNAL </a:t>
            </a:r>
          </a:p>
          <a:p>
            <a:pPr algn="ctr"/>
            <a:r>
              <a:rPr lang="en-US" dirty="0" smtClean="0"/>
              <a:t>CONVERTERS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971800" y="5715000"/>
            <a:ext cx="2819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BATTERY</a:t>
            </a:r>
          </a:p>
        </p:txBody>
      </p:sp>
      <p:cxnSp>
        <p:nvCxnSpPr>
          <p:cNvPr id="88" name="Straight Arrow Connector 87"/>
          <p:cNvCxnSpPr>
            <a:stCxn id="50" idx="2"/>
            <a:endCxn id="87" idx="0"/>
          </p:cNvCxnSpPr>
          <p:nvPr/>
        </p:nvCxnSpPr>
        <p:spPr>
          <a:xfrm rot="5400000">
            <a:off x="3848100" y="5181600"/>
            <a:ext cx="1066800" cy="1588"/>
          </a:xfrm>
          <a:prstGeom prst="straightConnector1">
            <a:avLst/>
          </a:prstGeom>
          <a:ln w="47625" cap="rnd">
            <a:prstDash val="sysDash"/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87" idx="3"/>
          </p:cNvCxnSpPr>
          <p:nvPr/>
        </p:nvCxnSpPr>
        <p:spPr>
          <a:xfrm flipV="1">
            <a:off x="5791200" y="5896429"/>
            <a:ext cx="903514" cy="3237"/>
          </a:xfrm>
          <a:prstGeom prst="straightConnector1">
            <a:avLst/>
          </a:prstGeom>
          <a:ln w="47625" cap="rnd">
            <a:prstDash val="sysDash"/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7086600" y="4648200"/>
            <a:ext cx="830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Sensor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457200" y="4151086"/>
            <a:ext cx="1676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PROCESSOR</a:t>
            </a:r>
          </a:p>
        </p:txBody>
      </p:sp>
      <p:cxnSp>
        <p:nvCxnSpPr>
          <p:cNvPr id="110" name="Straight Connector 109"/>
          <p:cNvCxnSpPr>
            <a:stCxn id="27652" idx="2"/>
          </p:cNvCxnSpPr>
          <p:nvPr/>
        </p:nvCxnSpPr>
        <p:spPr>
          <a:xfrm rot="16200000" flipH="1">
            <a:off x="2452373" y="2423797"/>
            <a:ext cx="581025" cy="630"/>
          </a:xfrm>
          <a:prstGeom prst="line">
            <a:avLst/>
          </a:prstGeom>
          <a:ln w="47625" cap="rnd"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103" idx="3"/>
            <a:endCxn id="50" idx="1"/>
          </p:cNvCxnSpPr>
          <p:nvPr/>
        </p:nvCxnSpPr>
        <p:spPr>
          <a:xfrm flipV="1">
            <a:off x="2133600" y="4325035"/>
            <a:ext cx="838200" cy="10717"/>
          </a:xfrm>
          <a:prstGeom prst="straightConnector1">
            <a:avLst/>
          </a:prstGeom>
          <a:ln w="47625" cap="rnd">
            <a:prstDash val="sysDash"/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rot="5400000">
            <a:off x="-1828800" y="4343400"/>
            <a:ext cx="4267200" cy="0"/>
          </a:xfrm>
          <a:prstGeom prst="line">
            <a:avLst/>
          </a:prstGeom>
          <a:ln w="19050" cap="rnd">
            <a:solidFill>
              <a:schemeClr val="accent1">
                <a:shade val="70000"/>
                <a:satMod val="150000"/>
                <a:alpha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>
            <a:off x="304800" y="6477000"/>
            <a:ext cx="5791200" cy="0"/>
          </a:xfrm>
          <a:prstGeom prst="line">
            <a:avLst/>
          </a:prstGeom>
          <a:ln w="19050" cap="rnd">
            <a:solidFill>
              <a:schemeClr val="accent1">
                <a:shade val="70000"/>
                <a:satMod val="150000"/>
                <a:alpha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rot="5400000" flipH="1" flipV="1">
            <a:off x="3962400" y="4343400"/>
            <a:ext cx="4267200" cy="0"/>
          </a:xfrm>
          <a:prstGeom prst="line">
            <a:avLst/>
          </a:prstGeom>
          <a:ln w="19050" cap="rnd">
            <a:solidFill>
              <a:schemeClr val="accent1">
                <a:shade val="70000"/>
                <a:satMod val="150000"/>
                <a:alpha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304800" y="2209800"/>
            <a:ext cx="5791200" cy="0"/>
          </a:xfrm>
          <a:prstGeom prst="line">
            <a:avLst/>
          </a:prstGeom>
          <a:ln w="19050" cap="rnd">
            <a:solidFill>
              <a:schemeClr val="accent1">
                <a:shade val="70000"/>
                <a:satMod val="150000"/>
                <a:alpha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304800" y="6172200"/>
            <a:ext cx="206017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dk1">
                    <a:alpha val="50000"/>
                  </a:schemeClr>
                </a:solidFill>
              </a:rPr>
              <a:t>Electrical System</a:t>
            </a:r>
            <a:endParaRPr lang="en-US" dirty="0">
              <a:solidFill>
                <a:schemeClr val="dk1">
                  <a:alpha val="50000"/>
                </a:schemeClr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3619500" y="3009900"/>
            <a:ext cx="228600" cy="0"/>
          </a:xfrm>
          <a:prstGeom prst="line">
            <a:avLst/>
          </a:prstGeom>
          <a:ln w="47625" cap="rnd"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>
            <a:off x="1295400" y="3124200"/>
            <a:ext cx="2438400" cy="0"/>
          </a:xfrm>
          <a:prstGeom prst="line">
            <a:avLst/>
          </a:prstGeom>
          <a:ln w="47625" cap="rnd"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6200000" flipH="1">
            <a:off x="795278" y="3614677"/>
            <a:ext cx="974845" cy="25400"/>
          </a:xfrm>
          <a:prstGeom prst="straightConnector1">
            <a:avLst/>
          </a:prstGeom>
          <a:ln w="47625" cap="rnd">
            <a:prstDash val="sysDash"/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962400" y="15240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System Flow Chart</a:t>
            </a:r>
            <a:endParaRPr lang="en-US" sz="4000" dirty="0"/>
          </a:p>
        </p:txBody>
      </p:sp>
      <p:cxnSp>
        <p:nvCxnSpPr>
          <p:cNvPr id="37" name="Straight Arrow Connector 36"/>
          <p:cNvCxnSpPr>
            <a:endCxn id="44" idx="1"/>
          </p:cNvCxnSpPr>
          <p:nvPr/>
        </p:nvCxnSpPr>
        <p:spPr>
          <a:xfrm flipV="1">
            <a:off x="2778457" y="2699266"/>
            <a:ext cx="574343" cy="8677"/>
          </a:xfrm>
          <a:prstGeom prst="straightConnector1">
            <a:avLst/>
          </a:prstGeom>
          <a:ln w="47625" cap="rnd">
            <a:prstDash val="sysDash"/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 descr="http://financialnews.desinformado.com/wp-content/uploads/2010/07/Harris_Corporatio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90085" y="6477000"/>
            <a:ext cx="1120515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0" grpId="0" animBg="1"/>
      <p:bldP spid="87" grpId="0" animBg="1"/>
      <p:bldP spid="103" grpId="0" animBg="1"/>
      <p:bldP spid="1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</a:t>
            </a:r>
            <a:r>
              <a:rPr lang="en-US" sz="2800" dirty="0" smtClean="0"/>
              <a:t>OALS</a:t>
            </a:r>
            <a:r>
              <a:rPr lang="en-US" sz="4800" dirty="0" smtClean="0"/>
              <a:t> &amp; O</a:t>
            </a:r>
            <a:r>
              <a:rPr lang="en-US" sz="2800" dirty="0" smtClean="0"/>
              <a:t>BJECTIVES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Convert wave energy to electrical energy by means of a generator.</a:t>
            </a:r>
          </a:p>
          <a:p>
            <a:r>
              <a:rPr lang="en-US" dirty="0" smtClean="0"/>
              <a:t>Produce usable energy for the sensors.</a:t>
            </a:r>
          </a:p>
          <a:p>
            <a:r>
              <a:rPr lang="en-US" dirty="0" smtClean="0"/>
              <a:t>Must be enclosed in a waterproof container.</a:t>
            </a:r>
          </a:p>
          <a:p>
            <a:r>
              <a:rPr lang="en-US" dirty="0" smtClean="0"/>
              <a:t>Must be suitable for conditions that are present in the Gulf of Mexico.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6" name="Picture 5" descr="http://financialnews.desinformado.com/wp-content/uploads/2010/07/Harris_Corpor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0085" y="6477000"/>
            <a:ext cx="1120515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thomasnet.com/articles/image/engineering-consulting/sine-wave.jpg"/>
          <p:cNvPicPr>
            <a:picLocks noChangeAspect="1" noChangeArrowheads="1"/>
          </p:cNvPicPr>
          <p:nvPr/>
        </p:nvPicPr>
        <p:blipFill>
          <a:blip r:embed="rId2" cstate="print"/>
          <a:srcRect r="800" b="13772"/>
          <a:stretch>
            <a:fillRect/>
          </a:stretch>
        </p:blipFill>
        <p:spPr bwMode="auto">
          <a:xfrm>
            <a:off x="3154680" y="716280"/>
            <a:ext cx="2834640" cy="16459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16501" y="228600"/>
            <a:ext cx="271099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GENERATOR SIGNAL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4267199" y="2818607"/>
            <a:ext cx="60960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43300" y="3352800"/>
            <a:ext cx="2057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INPUT CIRCUIT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4267199" y="4190207"/>
            <a:ext cx="60960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Content Placeholder 3" descr="AC Retified.jpg"/>
          <p:cNvPicPr>
            <a:picLocks noChangeAspect="1"/>
          </p:cNvPicPr>
          <p:nvPr/>
        </p:nvPicPr>
        <p:blipFill>
          <a:blip r:embed="rId3" cstate="print"/>
          <a:srcRect l="4345" t="5806" r="17454" b="30330"/>
          <a:stretch>
            <a:fillRect/>
          </a:stretch>
        </p:blipFill>
        <p:spPr>
          <a:xfrm>
            <a:off x="3150524" y="5029200"/>
            <a:ext cx="2842953" cy="173736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311879" y="4583668"/>
            <a:ext cx="25202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RECTIFIED SIGNAL</a:t>
            </a:r>
            <a:endParaRPr lang="en-US" dirty="0"/>
          </a:p>
        </p:txBody>
      </p:sp>
      <p:pic>
        <p:nvPicPr>
          <p:cNvPr id="14" name="Picture 13" descr="http://financialnews.desinformado.com/wp-content/uploads/2010/07/Harris_Corporatio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90085" y="6477000"/>
            <a:ext cx="1120515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4" descr="boxwithfunnel1.jpg"/>
          <p:cNvPicPr>
            <a:picLocks noChangeAspect="1"/>
          </p:cNvPicPr>
          <p:nvPr/>
        </p:nvPicPr>
        <p:blipFill>
          <a:blip r:embed="rId2" cstate="print"/>
          <a:srcRect l="29455" t="8722" r="26337" b="8419"/>
          <a:stretch>
            <a:fillRect/>
          </a:stretch>
        </p:blipFill>
        <p:spPr>
          <a:xfrm rot="1228966">
            <a:off x="6974964" y="5008864"/>
            <a:ext cx="1174750" cy="1539875"/>
          </a:xfrm>
          <a:prstGeom prst="rect">
            <a:avLst/>
          </a:prstGeom>
        </p:spPr>
      </p:pic>
      <p:pic>
        <p:nvPicPr>
          <p:cNvPr id="2" name="Content Placeholder 3" descr="AC Retified.jpg"/>
          <p:cNvPicPr>
            <a:picLocks noChangeAspect="1"/>
          </p:cNvPicPr>
          <p:nvPr/>
        </p:nvPicPr>
        <p:blipFill>
          <a:blip r:embed="rId3" cstate="print"/>
          <a:srcRect l="4345" t="5806" r="17454" b="30330"/>
          <a:stretch>
            <a:fillRect/>
          </a:stretch>
        </p:blipFill>
        <p:spPr>
          <a:xfrm>
            <a:off x="152400" y="452120"/>
            <a:ext cx="2377440" cy="145288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rot="5400000">
            <a:off x="4267199" y="1980407"/>
            <a:ext cx="60960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162300" y="762000"/>
            <a:ext cx="28194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SIGNAL </a:t>
            </a:r>
          </a:p>
          <a:p>
            <a:pPr algn="ctr"/>
            <a:r>
              <a:rPr lang="en-US" dirty="0" smtClean="0"/>
              <a:t>CONVERTERS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4267199" y="5104605"/>
            <a:ext cx="60960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9460" name="Picture 4" descr="http://people.sinclair.edu/nickreeder/eet114/PageArt/ScopeDC.gif"/>
          <p:cNvPicPr>
            <a:picLocks noChangeAspect="1" noChangeArrowheads="1"/>
          </p:cNvPicPr>
          <p:nvPr/>
        </p:nvPicPr>
        <p:blipFill>
          <a:blip r:embed="rId4" cstate="print">
            <a:lum bright="-20000"/>
          </a:blip>
          <a:srcRect l="4960" t="6531" r="4960" b="5306"/>
          <a:stretch>
            <a:fillRect/>
          </a:stretch>
        </p:blipFill>
        <p:spPr bwMode="auto">
          <a:xfrm>
            <a:off x="3220720" y="2910840"/>
            <a:ext cx="2702560" cy="173736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162300" y="2438400"/>
            <a:ext cx="2819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 V steady output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113744" y="5823768"/>
            <a:ext cx="515656" cy="38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86600" y="4648200"/>
            <a:ext cx="830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Sensor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62300" y="5638800"/>
            <a:ext cx="2819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BATTERY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667000" y="1143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5" name="Picture 14" descr="http://financialnews.desinformado.com/wp-content/uploads/2010/07/Harris_Corporatio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90085" y="6477000"/>
            <a:ext cx="1120515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6" grpId="0"/>
      <p:bldP spid="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C:\Documents and Settings\CdubYa\Desktop\turbine2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26923"/>
          <a:stretch>
            <a:fillRect/>
          </a:stretch>
        </p:blipFill>
        <p:spPr bwMode="auto">
          <a:xfrm>
            <a:off x="2571750" y="528827"/>
            <a:ext cx="4000500" cy="6252973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5181600" y="1295400"/>
            <a:ext cx="533400" cy="228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324600" y="457200"/>
            <a:ext cx="176362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Electrical Unit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5791200" y="838201"/>
            <a:ext cx="533400" cy="4249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38200" y="2057400"/>
            <a:ext cx="73129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Buoy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752600" y="1828800"/>
            <a:ext cx="8382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867400" y="5410200"/>
            <a:ext cx="103906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Turbine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 flipV="1">
            <a:off x="5181600" y="5562599"/>
            <a:ext cx="609600" cy="1963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Picture 12" descr="http://financialnews.desinformado.com/wp-content/uploads/2010/07/Harris_Corpor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0085" y="6477000"/>
            <a:ext cx="1120515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2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Product and End Results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An electrical unit was built in order to power up the sensors. </a:t>
            </a:r>
            <a:endParaRPr lang="en-US" dirty="0" smtClean="0"/>
          </a:p>
          <a:p>
            <a:r>
              <a:rPr lang="en-US" dirty="0" smtClean="0"/>
              <a:t>The product uses wide input and a constant output to the battery.</a:t>
            </a:r>
          </a:p>
          <a:p>
            <a:r>
              <a:rPr lang="en-US" dirty="0" smtClean="0"/>
              <a:t>It will be suitable in sea and surface conditions.</a:t>
            </a:r>
          </a:p>
          <a:p>
            <a:r>
              <a:rPr lang="en-US" dirty="0" smtClean="0"/>
              <a:t>The software used in this product will help make the system efficient.</a:t>
            </a:r>
          </a:p>
          <a:p>
            <a:r>
              <a:rPr lang="en-US" dirty="0"/>
              <a:t>In the end, this product will be able </a:t>
            </a:r>
            <a:r>
              <a:rPr lang="en-US" dirty="0" smtClean="0"/>
              <a:t>to produce </a:t>
            </a:r>
            <a:r>
              <a:rPr lang="en-US" dirty="0"/>
              <a:t>usable electrical energy.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http://financialnews.desinformado.com/wp-content/uploads/2010/07/Harris_Corpor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0085" y="6477000"/>
            <a:ext cx="1120515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41239" y="1992151"/>
            <a:ext cx="6172200" cy="20535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Thank You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u="sng" dirty="0"/>
              <a:t>ACKNOWLEDGEMENTS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Dr. Samuel </a:t>
            </a:r>
            <a:r>
              <a:rPr lang="en-US" sz="4000" dirty="0" smtClean="0"/>
              <a:t>Richie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Dr. </a:t>
            </a:r>
            <a:r>
              <a:rPr lang="en-US" sz="4000" dirty="0" err="1"/>
              <a:t>Zhihua</a:t>
            </a:r>
            <a:r>
              <a:rPr lang="en-US" sz="4000" dirty="0"/>
              <a:t> </a:t>
            </a:r>
            <a:r>
              <a:rPr lang="en-US" sz="4000" dirty="0" err="1" smtClean="0"/>
              <a:t>Qu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Carlos Velez</a:t>
            </a:r>
            <a:endParaRPr lang="en-US" sz="4000" dirty="0"/>
          </a:p>
        </p:txBody>
      </p:sp>
      <p:pic>
        <p:nvPicPr>
          <p:cNvPr id="1026" name="Picture 2" descr="http://www.cs.ucf.edu/courses/testpage/largeUCF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562600"/>
            <a:ext cx="2362200" cy="89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upload.wikimedia.org/wikipedia/de/thumb/6/62/Progress_Energy_logo.svg/800px-Progress_Energy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4800600"/>
            <a:ext cx="3505200" cy="635318"/>
          </a:xfrm>
          <a:prstGeom prst="rect">
            <a:avLst/>
          </a:prstGeom>
          <a:noFill/>
        </p:spPr>
      </p:pic>
      <p:pic>
        <p:nvPicPr>
          <p:cNvPr id="1038" name="Picture 14" descr="C:\Users\Shah\Desktop\Harris_corporati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5791200"/>
            <a:ext cx="3272118" cy="9271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1440</TotalTime>
  <Words>171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OIL WELL MONITORING SYSTEM (E.E.C.S. TEAM)</vt:lpstr>
      <vt:lpstr>Slide 2</vt:lpstr>
      <vt:lpstr>GOALS &amp; OBJECTIVES</vt:lpstr>
      <vt:lpstr>Slide 4</vt:lpstr>
      <vt:lpstr>Slide 5</vt:lpstr>
      <vt:lpstr>Slide 6</vt:lpstr>
      <vt:lpstr>Product and End Results</vt:lpstr>
      <vt:lpstr>Thank You   ACKNOWLEDGEMENTS Dr. Samuel Richie Dr. Zhihua Qu Carlos Velez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OIL WELL MONITORING SYSTEM</dc:title>
  <dc:creator>Shah</dc:creator>
  <cp:lastModifiedBy>Kaleb Stunkard</cp:lastModifiedBy>
  <cp:revision>107</cp:revision>
  <dcterms:created xsi:type="dcterms:W3CDTF">2011-03-10T01:41:00Z</dcterms:created>
  <dcterms:modified xsi:type="dcterms:W3CDTF">2011-04-29T06:00:42Z</dcterms:modified>
</cp:coreProperties>
</file>